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8" r:id="rId2"/>
    <p:sldId id="273" r:id="rId3"/>
    <p:sldId id="282" r:id="rId4"/>
    <p:sldId id="294" r:id="rId5"/>
    <p:sldId id="278" r:id="rId6"/>
    <p:sldId id="293" r:id="rId7"/>
    <p:sldId id="284" r:id="rId8"/>
    <p:sldId id="280" r:id="rId9"/>
    <p:sldId id="290" r:id="rId10"/>
    <p:sldId id="295" r:id="rId11"/>
    <p:sldId id="296" r:id="rId12"/>
    <p:sldId id="292" r:id="rId13"/>
    <p:sldId id="279" r:id="rId14"/>
    <p:sldId id="277" r:id="rId15"/>
    <p:sldId id="28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09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8" y="48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C65DD-06C0-4277-BA74-CBA3D77C5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7E7023-BF59-4A8F-A1BF-64FB0D2B4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71F14-3B42-46B6-AC11-8FE235E2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8AEF9-5E1C-4854-BF24-CA9AC9FE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1B205-E6E2-45B1-9769-2AD33B08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8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0539E-A213-4B28-9CB6-F4889A82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982B62-59EA-41F2-AA8C-84F9950A1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31CDD-4CAA-43AA-A076-FE1B9894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12324-158E-49AD-B9E0-DFC900F6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1FC48-E6FF-4C31-A100-2564F9C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8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A2E75B-8397-4AF6-97FB-36DC8973B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1A9ED4-0652-41DD-B7C5-F83561573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AB124-86A2-461D-A847-D6A53E19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408E3-35B1-4C8A-B605-60F622C7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846DF-21DD-4121-9082-48076379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8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62AE7-DCA0-4BBD-AC8F-9AFDEFBC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3B8B9-F6E9-491F-94A7-251D20ED6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9ADBF-34C4-444D-87D9-864AE6E0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6005F-2507-4315-943F-8E74560D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D5525F-A5D0-4FC1-B2C3-823958B4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3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9C21A-2451-4A32-9D68-48E93613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14654A-F88F-4E6F-972A-02488AB5C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CCCF5-39B6-4351-B717-E3BF5630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FF34A1-BF3A-4D83-A5A6-30F4087B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B7E1C-5A50-4AC3-8115-C2C435CA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7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3AC09-9FA1-4559-80DD-3B21A07C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08F2C-1DF6-4E9A-9BFF-057AF93C8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CFC21C-33D1-4E09-8E43-174638A5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A70863-A0D7-461C-A2A6-B85D1B104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11A678-EA15-47EC-8545-E9921B63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DF65B4-2206-43F4-AA26-C7E2F7C1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4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9E1C4-A9DA-42D3-BE4D-E14A1E45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9BAF34-1CCC-4A35-AF7F-876F5BC0B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25822-AF3F-4A33-A652-7DEFC9206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11273D-9AAC-4CB7-8A17-2527BC9CC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9C3CA8-4600-4C72-8409-8C437A7A7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43EB4-33BF-404A-9957-EA002539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45D95A-694F-4C12-92A1-08530CFC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493BC7-B133-4BD6-A932-D8F87867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2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2999-9500-4299-B779-A9064529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B8E607-A952-4189-A8E8-0CDC2F307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CDC3E6-5853-499F-974A-40FB4496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104739-8733-4AA7-9914-0A660919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2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9A4E72-DB2F-4525-A942-784590A5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46CA8C-FF8F-4D9B-9771-012C9A40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FA9D4-99C0-4EC1-B279-2E5DE186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F81DD-C2BD-70DC-EBD7-FDE31CE99AA5}"/>
              </a:ext>
            </a:extLst>
          </p:cNvPr>
          <p:cNvSpPr txBox="1">
            <a:spLocks/>
          </p:cNvSpPr>
          <p:nvPr userDrawn="1"/>
        </p:nvSpPr>
        <p:spPr>
          <a:xfrm>
            <a:off x="9599975" y="6538912"/>
            <a:ext cx="2525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© 2023. Saebyeol Yu. all rights reserved.</a:t>
            </a:r>
            <a:endParaRPr lang="ko-KR" altLang="en-US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34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2113A-36EC-4BB4-BCCE-4B11F1DDC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CEB72-54F4-4E66-BB09-D2A8E4F79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5E5921-CF63-4D6C-BB21-939036BBC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2562AF-4889-4E82-A31B-20C3AB72E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D30642-7CB1-48CC-A63A-6DC45884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D9152-57BD-4F6F-B584-6F8B578A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8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710AB-9BEF-4539-9FDC-59A709C4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726B60-5A97-4980-8603-3E0A706A8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021B30-E271-423E-81E3-49FC6E150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F11798-14F5-4390-9553-C9B21237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E4D095-3906-4E4C-A1BE-6307B7452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742319-CEF6-42BF-9722-465B4090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3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838D83-5889-4C5A-96AC-C59EFFF2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E767B2-3C91-48F2-8ABE-B733C523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4A525-A6B0-42F6-851D-F9FF457B1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A4374-8BCD-495E-8A0C-989084EF150F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0FF57-A737-4ED0-B195-07AD25F09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30F07-F2E9-47AD-88F9-15D8D81C9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4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Relationship Id="rId3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jpeg"  /><Relationship Id="rId5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935" y="2164300"/>
            <a:ext cx="9660255" cy="13104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8000" b="1">
                <a:solidFill>
                  <a:schemeClr val="bg1"/>
                </a:solidFill>
                <a:latin typeface="나눔손글씨 딸에게 엄마가"/>
                <a:ea typeface="나눔손글씨 딸에게 엄마가"/>
              </a:rPr>
              <a:t>프로젝트 계획서 </a:t>
            </a:r>
            <a:r>
              <a:rPr lang="en-US" altLang="ko-KR" sz="8000" b="1">
                <a:solidFill>
                  <a:schemeClr val="bg1"/>
                </a:solidFill>
                <a:latin typeface="나눔손글씨 딸에게 엄마가"/>
                <a:ea typeface="나눔손글씨 딸에게 엄마가"/>
              </a:rPr>
              <a:t>PPT</a:t>
            </a:r>
            <a:endParaRPr lang="en-US" altLang="ko-KR" sz="8000" b="1">
              <a:solidFill>
                <a:schemeClr val="bg1"/>
              </a:solidFill>
              <a:latin typeface="나눔손글씨 딸에게 엄마가"/>
              <a:ea typeface="나눔손글씨 딸에게 엄마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310" y="57395"/>
            <a:ext cx="23222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개발 동기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/>
          <p:cNvSpPr/>
          <p:nvPr/>
        </p:nvSpPr>
        <p:spPr>
          <a:xfrm>
            <a:off x="907631" y="604455"/>
            <a:ext cx="10376738" cy="121702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75622" y="1041597"/>
            <a:ext cx="6040756" cy="394773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+mn-ea"/>
              </a:rPr>
              <a:t>어떤 게이머를 타겟으로 하는가</a:t>
            </a:r>
            <a:r>
              <a:rPr lang="en-US" altLang="ko-KR" sz="20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+mn-ea"/>
              </a:rPr>
              <a:t>?</a:t>
            </a:r>
            <a:r>
              <a:rPr lang="ko-KR" altLang="en-US" sz="20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+mn-ea"/>
              </a:rPr>
              <a:t> </a:t>
            </a:r>
            <a:endParaRPr lang="ko-KR" altLang="en-US" sz="2000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10" y="5282674"/>
            <a:ext cx="46696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STEP 3     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안에 들어갈 내을 입력하세요</a:t>
            </a:r>
            <a:endParaRPr lang="ko-KR" altLang="en-US" sz="200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5446226" y="1977091"/>
            <a:ext cx="225821" cy="438702"/>
            <a:chOff x="4030999" y="1590820"/>
            <a:chExt cx="426723" cy="828995"/>
          </a:xfrm>
        </p:grpSpPr>
        <p:sp>
          <p:nvSpPr>
            <p:cNvPr id="29" name="화살표: 갈매기형 수장 28"/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화살표: 갈매기형 수장 29"/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5" name="사각형: 둥근 모서리 17"/>
          <p:cNvSpPr/>
          <p:nvPr/>
        </p:nvSpPr>
        <p:spPr>
          <a:xfrm>
            <a:off x="676199" y="2557690"/>
            <a:ext cx="10856918" cy="1632937"/>
          </a:xfrm>
          <a:prstGeom prst="roundRect">
            <a:avLst>
              <a:gd name="adj" fmla="val 22381"/>
            </a:avLst>
          </a:prstGeom>
          <a:solidFill>
            <a:schemeClr val="lt1">
              <a:alpha val="100000"/>
            </a:schemeClr>
          </a:solidFill>
          <a:ln w="12700" cap="flat" cmpd="sng" algn="ctr">
            <a:solidFill>
              <a:schemeClr val="accent3"/>
            </a:solidFill>
            <a:prstDash val="solid"/>
            <a:miter/>
          </a:ln>
          <a:effectLst>
            <a:outerShdw blurRad="50800" dist="12700" dir="2700000" algn="tl" rotWithShape="0">
              <a:srgbClr val="004764">
                <a:alpha val="4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마루 부리 중간"/>
              <a:ea typeface="마루 부리 중간"/>
              <a:cs typeface="마루 부리 중간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1386467" y="2623898"/>
            <a:ext cx="9326953" cy="1460422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마루 부리 중간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마루 부리 중간"/>
              </a:rPr>
              <a:t>저스트 채팅 위주로 움직이는 화면이 필요한 스트리머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마루 부리 중간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마루 부리 중간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마루 부리 중간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마루 부리 중간"/>
              </a:rPr>
              <a:t>솔로플레이를 선호하거나 경쟁에 지친 사람들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마루 부리 중간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마루 부리 중간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마루 부리 중간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마루 부리 중간"/>
              </a:rPr>
              <a:t>친구들이랑 이야기하며 앉아있기만 지루한 사람들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마루 부리 중간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7878" y="4378902"/>
            <a:ext cx="8216243" cy="2271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310" y="57395"/>
            <a:ext cx="23222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개발 환경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/>
          <p:cNvSpPr/>
          <p:nvPr/>
        </p:nvSpPr>
        <p:spPr>
          <a:xfrm>
            <a:off x="907631" y="604455"/>
            <a:ext cx="10376738" cy="1217025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solidFill>
              <a:schemeClr val="accent2"/>
            </a:solidFill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837497" y="1061440"/>
            <a:ext cx="6040756" cy="394773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ln>
                  <a:solidFill>
                    <a:schemeClr val="lt1"/>
                  </a:solidFill>
                </a:ln>
                <a:solidFill>
                  <a:schemeClr val="lt1"/>
                </a:solidFill>
                <a:latin typeface="+mn-ea"/>
              </a:rPr>
              <a:t>소프트웨어 환경</a:t>
            </a:r>
            <a:endParaRPr lang="ko-KR" altLang="en-US" sz="2000">
              <a:ln>
                <a:solidFill>
                  <a:schemeClr val="lt1"/>
                </a:solidFill>
              </a:ln>
              <a:solidFill>
                <a:schemeClr val="lt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10" y="5282674"/>
            <a:ext cx="46696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STEP 3     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안에 들어갈 내을 입력하세요</a:t>
            </a:r>
            <a:endParaRPr lang="ko-KR" altLang="en-US" sz="200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5763738" y="1977091"/>
            <a:ext cx="225821" cy="438702"/>
            <a:chOff x="4030999" y="1590820"/>
            <a:chExt cx="426723" cy="828995"/>
          </a:xfrm>
        </p:grpSpPr>
        <p:sp>
          <p:nvSpPr>
            <p:cNvPr id="29" name="화살표: 갈매기형 수장 28"/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화살표: 갈매기형 수장 29"/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1937" y="2405856"/>
            <a:ext cx="9128126" cy="1609725"/>
          </a:xfrm>
          <a:prstGeom prst="rect">
            <a:avLst/>
          </a:prstGeom>
        </p:spPr>
      </p:pic>
      <p:sp>
        <p:nvSpPr>
          <p:cNvPr id="39" name="사각형: 둥근 모서리 21"/>
          <p:cNvSpPr/>
          <p:nvPr/>
        </p:nvSpPr>
        <p:spPr>
          <a:xfrm>
            <a:off x="907630" y="4209668"/>
            <a:ext cx="10376738" cy="121702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</a:ln>
          <a:effectLst>
            <a:outerShdw blurRad="2540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마루 부리 중간"/>
              <a:ea typeface="마루 부리 중간"/>
              <a:cs typeface="마루 부리 중간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2712084" y="4626966"/>
            <a:ext cx="6040756" cy="394773"/>
          </a:xfrm>
          <a:prstGeom prst="rect">
            <a:avLst/>
          </a:prstGeom>
          <a:solidFill>
            <a:schemeClr val="lt1">
              <a:alpha val="100000"/>
            </a:schemeClr>
          </a:solidFill>
          <a:ln>
            <a:solidFill>
              <a:srgbClr val="ffffff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마루 부리 중간"/>
              </a:rPr>
              <a:t>하드웨어 환경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>
                <a:solidFill>
                  <a:schemeClr val="dk1"/>
                </a:solidFill>
              </a:ln>
              <a:solidFill>
                <a:schemeClr val="dk1"/>
              </a:solidFill>
              <a:latin typeface="마루 부리 중간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0188" y="5621336"/>
            <a:ext cx="6096000" cy="1236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53340" y="57395"/>
            <a:ext cx="88773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spc="300">
                <a:solidFill>
                  <a:schemeClr val="accent1"/>
                </a:solidFill>
                <a:latin typeface="Pretendard"/>
                <a:ea typeface="Pretendard"/>
                <a:cs typeface="Pretendard"/>
              </a:rPr>
              <a:t>개발환경</a:t>
            </a: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소프트웨어 환경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17131" y="1371421"/>
            <a:ext cx="5389157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02055" y="1371421"/>
            <a:ext cx="5389157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7132" y="3638513"/>
            <a:ext cx="5389157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04343" y="3638513"/>
            <a:ext cx="5389157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8434" y="2999991"/>
            <a:ext cx="287168" cy="4461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5115" y="1871542"/>
            <a:ext cx="3303500" cy="1184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3000" spc="-150">
                <a:solidFill>
                  <a:schemeClr val="bg1"/>
                </a:solidFill>
                <a:latin typeface="+mn-ea"/>
              </a:rPr>
              <a:t>블루프린트</a:t>
            </a:r>
            <a:endParaRPr lang="ko-KR" altLang="en-US" spc="-150">
              <a:solidFill>
                <a:schemeClr val="bg1"/>
              </a:solidFill>
              <a:latin typeface="+mn-ea"/>
            </a:endParaRPr>
          </a:p>
          <a:p>
            <a:pPr marL="285750" lvl="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11835" y="2113996"/>
            <a:ext cx="3159356" cy="791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r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31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C++</a:t>
            </a:r>
            <a:endParaRPr lang="en-US" altLang="ko-KR" sz="31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9980" y="4109984"/>
            <a:ext cx="3303500" cy="1736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700" spc="-150">
                <a:solidFill>
                  <a:schemeClr val="bg1"/>
                </a:solidFill>
                <a:latin typeface="+mn-ea"/>
              </a:rPr>
              <a:t>3d 모델링 </a:t>
            </a:r>
            <a:endParaRPr lang="ko-KR" altLang="en-US" sz="2700" spc="-150">
              <a:solidFill>
                <a:schemeClr val="bg1"/>
              </a:solidFill>
              <a:latin typeface="+mn-ea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2700" spc="-150">
                <a:solidFill>
                  <a:schemeClr val="bg1"/>
                </a:solidFill>
                <a:latin typeface="+mn-ea"/>
              </a:rPr>
              <a:t>    프로그램</a:t>
            </a:r>
            <a:endParaRPr lang="ko-KR" altLang="en-US" sz="2700" spc="-150">
              <a:solidFill>
                <a:schemeClr val="bg1"/>
              </a:solidFill>
              <a:latin typeface="+mn-ea"/>
            </a:endParaRPr>
          </a:p>
          <a:p>
            <a:pPr marL="285750" lvl="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0982" y="4125159"/>
            <a:ext cx="2670481" cy="109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r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600" spc="-150">
                <a:solidFill>
                  <a:schemeClr val="bg1"/>
                </a:solidFill>
                <a:latin typeface="+mn-ea"/>
              </a:rPr>
              <a:t>데이터베이스</a:t>
            </a:r>
            <a:endParaRPr lang="ko-KR" altLang="en-US" spc="-150">
              <a:solidFill>
                <a:schemeClr val="bg1"/>
              </a:solidFill>
              <a:latin typeface="+mn-ea"/>
            </a:endParaRPr>
          </a:p>
          <a:p>
            <a:pPr marL="0" lvl="0" indent="0" algn="r">
              <a:lnSpc>
                <a:spcPct val="150000"/>
              </a:lnSpc>
              <a:buFont typeface="Wingdings"/>
              <a:buNone/>
              <a:defRPr/>
            </a:pPr>
            <a:endParaRPr lang="en-US" altLang="ko-KR" spc="-1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6890" y="1534823"/>
            <a:ext cx="2350077" cy="211931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2408" y="3740729"/>
            <a:ext cx="2527154" cy="189071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8453" y="1801436"/>
            <a:ext cx="2818291" cy="162756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921702"/>
            <a:ext cx="2962275" cy="1543050"/>
          </a:xfrm>
          <a:prstGeom prst="rect">
            <a:avLst/>
          </a:prstGeom>
        </p:spPr>
      </p:pic>
      <p:sp>
        <p:nvSpPr>
          <p:cNvPr id="31" name="TextBox 26"/>
          <p:cNvSpPr txBox="1"/>
          <p:nvPr/>
        </p:nvSpPr>
        <p:spPr>
          <a:xfrm>
            <a:off x="0" y="6569089"/>
            <a:ext cx="3810318" cy="2870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마루 부리 굵은"/>
                <a:ea typeface="마루 부리 굵은"/>
              </a:rPr>
              <a:t>소프트웨어는 추후에 다시 변경되거나 추가 될 수 있습니다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마루 부리 굵은"/>
              <a:ea typeface="마루 부리 굵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4360" y="57395"/>
            <a:ext cx="23722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47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사전조사 및 기술 탐구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80649" y="3136904"/>
            <a:ext cx="4036386" cy="3094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80649" y="1252535"/>
            <a:ext cx="4001751" cy="719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80649" y="2164327"/>
            <a:ext cx="4001751" cy="719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32701" y="3499049"/>
            <a:ext cx="3436190" cy="939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5382" y="4882674"/>
            <a:ext cx="3297645" cy="107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8" name="직선 화살표 연결선 27"/>
          <p:cNvCxnSpPr>
            <a:stCxn id="23" idx="2"/>
            <a:endCxn id="24" idx="0"/>
          </p:cNvCxnSpPr>
          <p:nvPr/>
        </p:nvCxnSpPr>
        <p:spPr>
          <a:xfrm>
            <a:off x="2881525" y="19718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864207" y="4546174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8360" y="1358247"/>
            <a:ext cx="1852622" cy="525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유사시스템 조사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278" y="2255479"/>
            <a:ext cx="4117840" cy="52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위에 언급했던 게임들을 플레이 및 탐구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55073" y="3429000"/>
            <a:ext cx="3163064" cy="10577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20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계획한 시스템을 개발하기 </a:t>
            </a:r>
            <a:endParaRPr xmlns:mc="http://schemas.openxmlformats.org/markup-compatibility/2006" xmlns:hp="http://schemas.haansoft.com/office/presentation/8.0" sz="2000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20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위하여 공부해야할 것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1161" y="5030943"/>
            <a:ext cx="3093791" cy="815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15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언</a:t>
            </a:r>
            <a:r>
              <a:rPr xmlns:mc="http://schemas.openxmlformats.org/markup-compatibility/2006" xmlns:hp="http://schemas.haansoft.com/office/presentation/8.0" sz="15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리얼 엔진을 기본으로 각자의 역할에 따른 분담한 대로 추가 공부 </a:t>
            </a:r>
            <a:endParaRPr xmlns:mc="http://schemas.openxmlformats.org/markup-compatibility/2006" xmlns:hp="http://schemas.haansoft.com/office/presentation/8.0" sz="1500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169919" y="1252536"/>
            <a:ext cx="6152470" cy="49326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32319" y="2055235"/>
            <a:ext cx="4979629" cy="3301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1</a:t>
            </a: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학기 개발 순서 간단 요약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27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27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907674" y="3280847"/>
            <a:ext cx="1688772" cy="641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</a:rPr>
              <a:t>타이틀화면</a:t>
            </a:r>
            <a:endParaRPr lang="ko-KR" altLang="en-US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</a:rPr>
              <a:t>구성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</a:rPr>
              <a:t>배경맵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bg1"/>
                </a:solidFill>
              </a:rPr>
              <a:t>UI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</a:rPr>
              <a:t>배경맵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8178066" y="3181432"/>
            <a:ext cx="1688772" cy="63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</a:rPr>
              <a:t>모션</a:t>
            </a:r>
            <a:r>
              <a:rPr lang="en-US" altLang="ko-KR">
                <a:solidFill>
                  <a:schemeClr val="bg1"/>
                </a:solidFill>
              </a:rPr>
              <a:t>&amp;</a:t>
            </a:r>
            <a:endParaRPr lang="en-US" altLang="ko-KR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</a:rPr>
              <a:t>오브젝트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bg1"/>
                </a:solidFill>
              </a:rPr>
              <a:t>UI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2" name="TextBox 26"/>
          <p:cNvSpPr txBox="1"/>
          <p:nvPr/>
        </p:nvSpPr>
        <p:spPr>
          <a:xfrm>
            <a:off x="5294551" y="3244334"/>
            <a:ext cx="621029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마루 부리 굵은"/>
                <a:ea typeface="마루 부리 굵은"/>
              </a:rPr>
              <a:t>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solidFill>
                <a:srgbClr val="404040"/>
              </a:solidFill>
              <a:latin typeface="마루 부리 굵은"/>
              <a:ea typeface="마루 부리 굵은"/>
            </a:endParaRPr>
          </a:p>
        </p:txBody>
      </p:sp>
      <p:sp>
        <p:nvSpPr>
          <p:cNvPr id="23" name="TextBox 26"/>
          <p:cNvSpPr txBox="1"/>
          <p:nvPr/>
        </p:nvSpPr>
        <p:spPr>
          <a:xfrm>
            <a:off x="9888378" y="3244334"/>
            <a:ext cx="621029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마루 부리 굵은"/>
                <a:ea typeface="마루 부리 굵은"/>
              </a:rPr>
              <a:t>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solidFill>
                <a:srgbClr val="404040"/>
              </a:solidFill>
              <a:latin typeface="마루 부리 굵은"/>
              <a:ea typeface="마루 부리 굵은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175260" y="57395"/>
            <a:ext cx="640080" cy="29312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300" normalizeH="0" baseline="0" mc:Ignorable="hp" hp:hslEmbossed="0">
                <a:solidFill>
                  <a:srgbClr val="002545"/>
                </a:solidFill>
                <a:latin typeface="Pretendard"/>
                <a:ea typeface="Pretendard"/>
                <a:cs typeface="Pretendard"/>
              </a:rPr>
              <a:t>일정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300" normalizeH="0" baseline="0" mc:Ignorable="hp" hp:hslEmbossed="0">
              <a:solidFill>
                <a:srgbClr val="002545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" y="57395"/>
            <a:ext cx="640080" cy="29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300">
                <a:solidFill>
                  <a:schemeClr val="accent1"/>
                </a:solidFill>
                <a:latin typeface="Pretendard"/>
                <a:ea typeface="Pretendard"/>
                <a:cs typeface="Pretendard"/>
              </a:rPr>
              <a:t>일정</a:t>
            </a:r>
            <a:endParaRPr lang="ko-KR" altLang="en-US" sz="140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전체 로드맵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90185" y="1892711"/>
            <a:ext cx="5753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7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6310" y="3799039"/>
            <a:ext cx="577683" cy="39005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6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2785" y="1892711"/>
            <a:ext cx="5796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5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5960" y="3785928"/>
            <a:ext cx="5741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3435" y="1892711"/>
            <a:ext cx="5812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3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71996" y="4353140"/>
            <a:ext cx="255381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타이틀 맵 부도 하위 모션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90510" y="1892711"/>
            <a:ext cx="5793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9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7134" y="3773568"/>
            <a:ext cx="582917" cy="38695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8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871710" y="1892711"/>
            <a:ext cx="6795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11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43085" y="3767138"/>
            <a:ext cx="706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10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89162" y="4813665"/>
            <a:ext cx="2593980" cy="270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기본적 안밴토리 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기본틀 구축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11147" y="4478604"/>
            <a:ext cx="855489" cy="329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학기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71835" y="4917236"/>
            <a:ext cx="2052336" cy="27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상위 티어완성및 추가 디자인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96641" y="4439647"/>
            <a:ext cx="15871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버그 및 오류 점검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99010" y="4833000"/>
            <a:ext cx="2593980" cy="2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중간 티어 구현이 된 프로토 타입 실행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16687" y="4408083"/>
            <a:ext cx="943761" cy="3386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최종완성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73479" y="4809374"/>
            <a:ext cx="2052335" cy="271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시뮬레이션 테스트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04010" y="2333409"/>
            <a:ext cx="9356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개발시작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9177" y="2674807"/>
            <a:ext cx="1953947" cy="447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각자 분야 공부를 하면서 엔진과 친해지기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28524" y="2260933"/>
            <a:ext cx="1692282" cy="6409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방학동안 부족한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 점검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5818" y="2353253"/>
            <a:ext cx="1151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스토리 추가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12302" y="2674807"/>
            <a:ext cx="1872281" cy="266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DB,UI,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모션추가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024110" y="2303643"/>
            <a:ext cx="57499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발표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85185" y="2285542"/>
            <a:ext cx="158842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중간 티어 맵 완성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43097" y="2626940"/>
            <a:ext cx="1953947" cy="26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모션 추가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6" name="직선 연결선 21"/>
          <p:cNvCxnSpPr/>
          <p:nvPr/>
        </p:nvCxnSpPr>
        <p:spPr>
          <a:xfrm>
            <a:off x="612222" y="5292588"/>
            <a:ext cx="4072283" cy="3449"/>
          </a:xfrm>
          <a:prstGeom prst="line">
            <a:avLst/>
          </a:prstGeom>
          <a:noFill/>
          <a:ln w="57150" cap="flat" cmpd="sng" algn="ctr">
            <a:solidFill>
              <a:srgbClr val="002545">
                <a:alpha val="100000"/>
              </a:srgbClr>
            </a:solidFill>
            <a:prstDash val="solid"/>
            <a:miter/>
          </a:ln>
        </p:spPr>
      </p:cxnSp>
      <p:cxnSp>
        <p:nvCxnSpPr>
          <p:cNvPr id="68" name="직선 연결선 23"/>
          <p:cNvCxnSpPr/>
          <p:nvPr/>
        </p:nvCxnSpPr>
        <p:spPr>
          <a:xfrm flipV="1">
            <a:off x="605651" y="4605675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002545">
                <a:alpha val="100000"/>
              </a:srgbClr>
            </a:solidFill>
            <a:prstDash val="solid"/>
            <a:miter/>
          </a:ln>
        </p:spPr>
      </p:cxnSp>
      <p:cxnSp>
        <p:nvCxnSpPr>
          <p:cNvPr id="69" name="직선 연결선 23"/>
          <p:cNvCxnSpPr/>
          <p:nvPr/>
        </p:nvCxnSpPr>
        <p:spPr>
          <a:xfrm flipV="1">
            <a:off x="4677933" y="4633283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002545">
                <a:alpha val="100000"/>
              </a:srgbClr>
            </a:solidFill>
            <a:prstDash val="solid"/>
            <a:miter/>
          </a:ln>
        </p:spPr>
      </p:cxnSp>
      <p:sp>
        <p:nvSpPr>
          <p:cNvPr id="70" name="가로 글상자 69"/>
          <p:cNvSpPr txBox="1"/>
          <p:nvPr/>
        </p:nvSpPr>
        <p:spPr>
          <a:xfrm>
            <a:off x="1165859" y="5503102"/>
            <a:ext cx="2864649" cy="36763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디자인보다는 구현에 집중</a:t>
            </a:r>
            <a:r>
              <a:rPr lang="en-US" altLang="ko-KR"/>
              <a:t>!</a:t>
            </a:r>
            <a:endParaRPr lang="en-US" altLang="ko-KR"/>
          </a:p>
        </p:txBody>
      </p:sp>
      <p:cxnSp>
        <p:nvCxnSpPr>
          <p:cNvPr id="71" name="직선 연결선 21"/>
          <p:cNvCxnSpPr/>
          <p:nvPr/>
        </p:nvCxnSpPr>
        <p:spPr>
          <a:xfrm>
            <a:off x="7452830" y="1317490"/>
            <a:ext cx="4072283" cy="3449"/>
          </a:xfrm>
          <a:prstGeom prst="line">
            <a:avLst/>
          </a:prstGeom>
          <a:noFill/>
          <a:ln w="57150" cap="flat" cmpd="sng" algn="ctr">
            <a:solidFill>
              <a:srgbClr val="002545">
                <a:alpha val="100000"/>
              </a:srgbClr>
            </a:solidFill>
            <a:prstDash val="solid"/>
            <a:miter/>
          </a:ln>
        </p:spPr>
      </p:cxnSp>
      <p:sp>
        <p:nvSpPr>
          <p:cNvPr id="72" name="가로 글상자 71"/>
          <p:cNvSpPr txBox="1"/>
          <p:nvPr/>
        </p:nvSpPr>
        <p:spPr>
          <a:xfrm>
            <a:off x="7799402" y="761862"/>
            <a:ext cx="3644596" cy="36708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마루 부리 중간"/>
                <a:ea typeface="마루 부리 중간"/>
                <a:cs typeface="마루 부리 중간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마루 부리 중간"/>
                <a:ea typeface="마루 부리 중간"/>
                <a:cs typeface="마루 부리 중간"/>
              </a:rPr>
              <a:t>학기를 바탕으로 디자인에 집중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마루 부리 중간"/>
                <a:ea typeface="마루 부리 중간"/>
                <a:cs typeface="마루 부리 중간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마루 부리 중간"/>
                <a:ea typeface="마루 부리 중간"/>
                <a:cs typeface="마루 부리 중간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마루 부리 중간"/>
              <a:ea typeface="마루 부리 중간"/>
              <a:cs typeface="마루 부리 중간"/>
            </a:endParaRPr>
          </a:p>
        </p:txBody>
      </p:sp>
      <p:cxnSp>
        <p:nvCxnSpPr>
          <p:cNvPr id="73" name="직선 연결선 23"/>
          <p:cNvCxnSpPr/>
          <p:nvPr/>
        </p:nvCxnSpPr>
        <p:spPr>
          <a:xfrm flipV="1">
            <a:off x="7446257" y="485628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002545">
                <a:alpha val="100000"/>
              </a:srgbClr>
            </a:solidFill>
            <a:prstDash val="solid"/>
            <a:miter/>
          </a:ln>
        </p:spPr>
      </p:cxnSp>
      <p:cxnSp>
        <p:nvCxnSpPr>
          <p:cNvPr id="74" name="직선 연결선 23"/>
          <p:cNvCxnSpPr/>
          <p:nvPr/>
        </p:nvCxnSpPr>
        <p:spPr>
          <a:xfrm flipV="1">
            <a:off x="11511638" y="451119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002545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5011" y="284650"/>
            <a:ext cx="7234989" cy="5516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4107" y="375829"/>
            <a:ext cx="6335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목차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1243" y="1788164"/>
            <a:ext cx="5273478" cy="3534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>
                <a:latin typeface="+mj-ea"/>
                <a:ea typeface="+mj-ea"/>
                <a:cs typeface="+mn-cs"/>
              </a:rPr>
              <a:t>1.</a:t>
            </a:r>
            <a:r>
              <a:rPr lang="ko-KR" altLang="en-US" sz="2200">
                <a:latin typeface="+mj-ea"/>
                <a:ea typeface="+mj-ea"/>
                <a:cs typeface="+mn-cs"/>
              </a:rPr>
              <a:t>팀원소개 개발 동기 및 필요성</a:t>
            </a:r>
            <a:endParaRPr lang="ko-KR" altLang="en-US" sz="2200">
              <a:latin typeface="+mj-ea"/>
              <a:ea typeface="+mj-ea"/>
              <a:cs typeface="+mn-cs"/>
            </a:endParaRPr>
          </a:p>
          <a:p>
            <a:pPr lvl="0">
              <a:defRPr/>
            </a:pPr>
            <a:endParaRPr lang="en-US" altLang="ko-KR" sz="2600">
              <a:latin typeface="+mj-ea"/>
              <a:ea typeface="+mj-ea"/>
              <a:cs typeface="+mn-cs"/>
            </a:endParaRPr>
          </a:p>
          <a:p>
            <a:pPr lvl="0">
              <a:defRPr/>
            </a:pPr>
            <a:r>
              <a:rPr lang="en-US" altLang="ko-KR" sz="2600">
                <a:latin typeface="+mj-ea"/>
                <a:ea typeface="+mj-ea"/>
                <a:cs typeface="+mn-cs"/>
              </a:rPr>
              <a:t>2</a:t>
            </a:r>
            <a:r>
              <a:rPr lang="en-US" altLang="ko-KR" sz="2200">
                <a:latin typeface="+mj-ea"/>
                <a:ea typeface="+mj-ea"/>
                <a:cs typeface="+mn-cs"/>
              </a:rPr>
              <a:t>.</a:t>
            </a:r>
            <a:r>
              <a:rPr lang="ko-KR" altLang="en-US" sz="2200">
                <a:latin typeface="+mj-ea"/>
                <a:ea typeface="+mj-ea"/>
                <a:cs typeface="+mn-cs"/>
              </a:rPr>
              <a:t>시스템 구성 및 동작</a:t>
            </a:r>
            <a:r>
              <a:rPr lang="en-US" altLang="ko-KR" sz="2200">
                <a:latin typeface="+mj-ea"/>
                <a:ea typeface="+mj-ea"/>
                <a:cs typeface="+mn-cs"/>
              </a:rPr>
              <a:t> </a:t>
            </a:r>
            <a:endParaRPr lang="en-US" altLang="ko-KR" sz="2200">
              <a:latin typeface="+mj-ea"/>
              <a:ea typeface="+mj-ea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2600">
              <a:latin typeface="+mj-ea"/>
              <a:ea typeface="+mj-ea"/>
              <a:cs typeface="+mn-cs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600">
                <a:latin typeface="+mj-ea"/>
                <a:ea typeface="+mj-ea"/>
                <a:cs typeface="+mn-cs"/>
              </a:rPr>
              <a:t>3.</a:t>
            </a:r>
            <a:r>
              <a:rPr lang="ko-KR" altLang="en-US" sz="2200">
                <a:latin typeface="+mj-ea"/>
                <a:ea typeface="+mj-ea"/>
                <a:cs typeface="+mn-cs"/>
              </a:rPr>
              <a:t>개발환경 </a:t>
            </a:r>
            <a:r>
              <a:rPr lang="en-US" altLang="ko-KR" sz="2500">
                <a:latin typeface="+mj-ea"/>
                <a:ea typeface="+mj-ea"/>
                <a:cs typeface="+mn-cs"/>
              </a:rPr>
              <a:t>                                    </a:t>
            </a:r>
            <a:endParaRPr lang="en-US" altLang="ko-KR" sz="2200">
              <a:latin typeface="+mj-ea"/>
              <a:ea typeface="+mj-ea"/>
              <a:cs typeface="+mn-cs"/>
            </a:endParaRPr>
          </a:p>
          <a:p>
            <a:pPr lvl="0" algn="ctr">
              <a:defRPr/>
            </a:pPr>
            <a:endParaRPr lang="en-US" altLang="ko-KR" sz="2200">
              <a:latin typeface="+mj-ea"/>
              <a:ea typeface="+mj-ea"/>
              <a:cs typeface="+mn-cs"/>
            </a:endParaRPr>
          </a:p>
          <a:p>
            <a:pPr lvl="0">
              <a:defRPr/>
            </a:pPr>
            <a:r>
              <a:rPr lang="en-US" altLang="ko-KR" sz="2600">
                <a:latin typeface="+mj-ea"/>
                <a:ea typeface="+mj-ea"/>
                <a:cs typeface="+mn-cs"/>
              </a:rPr>
              <a:t>4</a:t>
            </a:r>
            <a:r>
              <a:rPr lang="en-US" altLang="ko-KR" sz="2200">
                <a:latin typeface="+mj-ea"/>
                <a:ea typeface="+mj-ea"/>
                <a:cs typeface="+mn-cs"/>
              </a:rPr>
              <a:t>.</a:t>
            </a:r>
            <a:r>
              <a:rPr lang="ko-KR" altLang="en-US" sz="2200">
                <a:latin typeface="+mj-ea"/>
                <a:ea typeface="+mj-ea"/>
                <a:cs typeface="+mn-cs"/>
              </a:rPr>
              <a:t> 사전조사 및 기술 탐구</a:t>
            </a:r>
            <a:endParaRPr lang="ko-KR" altLang="en-US" sz="2200">
              <a:latin typeface="+mj-ea"/>
              <a:ea typeface="+mj-ea"/>
              <a:cs typeface="+mn-cs"/>
            </a:endParaRPr>
          </a:p>
          <a:p>
            <a:pPr lvl="0">
              <a:defRPr/>
            </a:pPr>
            <a:endParaRPr lang="ko-KR" altLang="en-US" sz="2200">
              <a:latin typeface="+mj-ea"/>
              <a:ea typeface="+mj-ea"/>
              <a:cs typeface="+mn-cs"/>
            </a:endParaRPr>
          </a:p>
          <a:p>
            <a:pPr lvl="0">
              <a:defRPr/>
            </a:pPr>
            <a:r>
              <a:rPr lang="en-US" altLang="ko-KR" sz="2600">
                <a:latin typeface="+mj-ea"/>
                <a:ea typeface="+mj-ea"/>
                <a:cs typeface="+mn-cs"/>
              </a:rPr>
              <a:t>5.</a:t>
            </a:r>
            <a:r>
              <a:rPr lang="ko-KR" altLang="en-US" sz="2200">
                <a:latin typeface="+mj-ea"/>
                <a:ea typeface="+mj-ea"/>
                <a:cs typeface="+mn-cs"/>
              </a:rPr>
              <a:t>일정 계획</a:t>
            </a:r>
            <a:endParaRPr lang="ko-KR" altLang="en-US" sz="2200">
              <a:latin typeface="+mj-ea"/>
              <a:ea typeface="+mj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5485" y="3989718"/>
            <a:ext cx="284966" cy="4470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endParaRPr lang="ko-KR" altLang="en-US" sz="2400"/>
          </a:p>
        </p:txBody>
      </p:sp>
      <p:sp>
        <p:nvSpPr>
          <p:cNvPr id="19" name="직사각형 18"/>
          <p:cNvSpPr/>
          <p:nvPr/>
        </p:nvSpPr>
        <p:spPr>
          <a:xfrm>
            <a:off x="385010" y="6389298"/>
            <a:ext cx="7234989" cy="183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310" y="57395"/>
            <a:ext cx="23222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역활분담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6200000" flipH="1">
            <a:off x="688082" y="198933"/>
            <a:ext cx="39786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04574" y="1403984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07537" y="4680964"/>
            <a:ext cx="3261362" cy="79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기획 </a:t>
            </a:r>
            <a:r>
              <a:rPr lang="en-US" altLang="ko-KR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모션 &amp; 오브젝트 </a:t>
            </a:r>
            <a:r>
              <a:rPr lang="en-US" altLang="ko-KR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카메라</a:t>
            </a:r>
            <a:endParaRPr lang="ko-KR" altLang="en-US" sz="23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73910" y="4182274"/>
            <a:ext cx="8305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조성훈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82494" y="1403984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85458" y="4680964"/>
            <a:ext cx="3261361" cy="441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배경 &amp; 맵</a:t>
            </a:r>
            <a:r>
              <a:rPr lang="en-US" altLang="ko-KR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&amp; 디비  </a:t>
            </a:r>
            <a:endParaRPr lang="en-US" altLang="ko-KR" sz="23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80710" y="4218559"/>
            <a:ext cx="8305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신승완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60414" y="1403984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163377" y="4680964"/>
            <a:ext cx="3261362" cy="79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UI &amp; 주기능 메인함수</a:t>
            </a:r>
            <a:r>
              <a:rPr lang="ko-KR" altLang="en-US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endParaRPr lang="en-US" altLang="ko-KR" sz="23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23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발표자료</a:t>
            </a:r>
            <a:endParaRPr lang="ko-KR" altLang="en-US" sz="23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2589" y="4209488"/>
            <a:ext cx="8305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이문규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179100" y="4050335"/>
            <a:ext cx="5764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807765" y="4043709"/>
            <a:ext cx="5764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534940" y="4037083"/>
            <a:ext cx="5764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51358" y="3640800"/>
            <a:ext cx="1846209" cy="24768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1535" y="1401535"/>
            <a:ext cx="2222500" cy="230414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60894" y="1375253"/>
            <a:ext cx="2561932" cy="236270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8249" y="1348921"/>
            <a:ext cx="2304144" cy="2421325"/>
          </a:xfrm>
          <a:prstGeom prst="rect">
            <a:avLst/>
          </a:prstGeom>
        </p:spPr>
      </p:pic>
      <p:sp>
        <p:nvSpPr>
          <p:cNvPr id="39" name="TextBox 26"/>
          <p:cNvSpPr txBox="1"/>
          <p:nvPr/>
        </p:nvSpPr>
        <p:spPr>
          <a:xfrm>
            <a:off x="0" y="6569089"/>
            <a:ext cx="3373755" cy="28891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마루 부리 굵은"/>
                <a:ea typeface="마루 부리 굵은"/>
              </a:rPr>
              <a:t>역활은 추후에 다시 변경되거나 추가 될 수 있습니다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마루 부리 굵은"/>
              <a:ea typeface="마루 부리 굵은"/>
            </a:endParaRPr>
          </a:p>
        </p:txBody>
      </p:sp>
      <p:sp>
        <p:nvSpPr>
          <p:cNvPr id="40" name="TextBox 26"/>
          <p:cNvSpPr txBox="1"/>
          <p:nvPr/>
        </p:nvSpPr>
        <p:spPr>
          <a:xfrm>
            <a:off x="0" y="0"/>
            <a:ext cx="878205" cy="31242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마루 부리 굵은"/>
                <a:ea typeface="마루 부리 굵은"/>
              </a:rPr>
              <a:t>팀원소개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-150" normalizeH="0" baseline="0" mc:Ignorable="hp" hp:hslEmbossed="0">
              <a:solidFill>
                <a:srgbClr val="404040"/>
              </a:solidFill>
              <a:latin typeface="마루 부리 굵은"/>
              <a:ea typeface="마루 부리 굵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310" y="57395"/>
            <a:ext cx="23222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개발 동기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/>
          <p:cNvSpPr/>
          <p:nvPr/>
        </p:nvSpPr>
        <p:spPr>
          <a:xfrm>
            <a:off x="907631" y="1262546"/>
            <a:ext cx="10376738" cy="1217025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61260" y="1682371"/>
            <a:ext cx="60407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     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경쟁전이 있는 게임의 패작에 대한 극대노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10" y="5282674"/>
            <a:ext cx="46696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STEP 3     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안에 들어갈 내을 입력하세요</a:t>
            </a:r>
            <a:endParaRPr lang="ko-KR" altLang="en-US" sz="200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5983089" y="2565910"/>
            <a:ext cx="225821" cy="438702"/>
            <a:chOff x="4030999" y="1590820"/>
            <a:chExt cx="426723" cy="828995"/>
          </a:xfrm>
        </p:grpSpPr>
        <p:sp>
          <p:nvSpPr>
            <p:cNvPr id="29" name="화살표: 갈매기형 수장 28"/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화살표: 갈매기형 수장 29"/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8924" y="2992834"/>
            <a:ext cx="6534150" cy="367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310" y="57395"/>
            <a:ext cx="23222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개발 동기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 rot="5400000">
            <a:off x="5983089" y="2565910"/>
            <a:ext cx="225821" cy="438702"/>
            <a:chOff x="4030999" y="1590820"/>
            <a:chExt cx="426723" cy="828995"/>
          </a:xfrm>
        </p:grpSpPr>
        <p:sp>
          <p:nvSpPr>
            <p:cNvPr id="29" name="화살표: 갈매기형 수장 28"/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화살표: 갈매기형 수장 29"/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사각형: 둥근 모서리 22"/>
          <p:cNvSpPr/>
          <p:nvPr/>
        </p:nvSpPr>
        <p:spPr>
          <a:xfrm>
            <a:off x="907631" y="1284762"/>
            <a:ext cx="10376738" cy="1217025"/>
          </a:xfrm>
          <a:prstGeom prst="roundRect">
            <a:avLst>
              <a:gd name="adj" fmla="val 50000"/>
            </a:avLst>
          </a:prstGeom>
          <a:solidFill>
            <a:srgbClr val="83da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마루 부리 중간"/>
              <a:ea typeface="마루 부리 중간"/>
              <a:cs typeface="마루 부리 중간"/>
            </a:endParaRPr>
          </a:p>
        </p:txBody>
      </p:sp>
      <p:sp>
        <p:nvSpPr>
          <p:cNvPr id="35" name="TextBox 25"/>
          <p:cNvSpPr txBox="1"/>
          <p:nvPr/>
        </p:nvSpPr>
        <p:spPr>
          <a:xfrm>
            <a:off x="2724459" y="1722438"/>
            <a:ext cx="5793105" cy="40011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마루 부리 중간"/>
              </a:rPr>
              <a:t>STEP 2     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마루 부리 중간"/>
              </a:rPr>
              <a:t>장비 강화에 대한 유료정책에 대한 분노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404040"/>
              </a:solidFill>
              <a:latin typeface="마루 부리 중간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9604" y="3077795"/>
            <a:ext cx="6452791" cy="3634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310" y="57395"/>
            <a:ext cx="23222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개발 동기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/>
          <p:cNvSpPr/>
          <p:nvPr/>
        </p:nvSpPr>
        <p:spPr>
          <a:xfrm>
            <a:off x="907631" y="1263666"/>
            <a:ext cx="10376738" cy="12170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74803" y="1625390"/>
            <a:ext cx="42881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  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게임의 벨런스에 대한 짜증 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36912" y="5282674"/>
            <a:ext cx="488467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STEP 3     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안에 들어갈 내용을 입력하세요</a:t>
            </a:r>
            <a:endParaRPr lang="ko-KR" altLang="en-US" sz="200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5983089" y="2565910"/>
            <a:ext cx="225821" cy="438702"/>
            <a:chOff x="4030999" y="1590820"/>
            <a:chExt cx="426723" cy="828995"/>
          </a:xfrm>
        </p:grpSpPr>
        <p:sp>
          <p:nvSpPr>
            <p:cNvPr id="29" name="화살표: 갈매기형 수장 28"/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화살표: 갈매기형 수장 29"/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8925" y="2951389"/>
            <a:ext cx="6534150" cy="367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4360" y="57395"/>
            <a:ext cx="23241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개발동기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>
            <a:endCxn id="1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사각형: 둥근 모서리 16"/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사각형: 둥근 모서리 17"/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/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사각형: 둥근 모서리 18"/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트롤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</a:rPr>
              <a:t>과금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</a:rPr>
              <a:t>패작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07622" y="3197301"/>
            <a:ext cx="2003692" cy="136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  <a:cs typeface="+mn-cs"/>
              </a:rPr>
              <a:t>저 </a:t>
            </a:r>
            <a:r>
              <a:rPr lang="en-US" altLang="ko-KR" sz="2800" b="1">
                <a:solidFill>
                  <a:schemeClr val="bg1"/>
                </a:solidFill>
                <a:latin typeface="+mj-ea"/>
                <a:ea typeface="+mj-ea"/>
                <a:cs typeface="+mn-cs"/>
              </a:rPr>
              <a:t>3</a:t>
            </a:r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  <a:cs typeface="+mn-cs"/>
              </a:rPr>
              <a:t>개 없는 힐링을 즐기고 싶음</a:t>
            </a:r>
            <a:endParaRPr lang="ko-KR" altLang="en-US" sz="2800" b="1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4360" y="57395"/>
            <a:ext cx="23722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9726" y="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43344" y="8509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096000" y="902854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00131" y="4830954"/>
            <a:ext cx="189827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 spc="-300">
                <a:solidFill>
                  <a:schemeClr val="bg1"/>
                </a:solidFill>
              </a:rPr>
              <a:t>제목을 입력하세요</a:t>
            </a:r>
            <a:endParaRPr lang="ko-KR" altLang="en-US" sz="2000" spc="-3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2406" y="5229270"/>
            <a:ext cx="4790412" cy="1912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데이브 더 다이브 의 해양 컨셉으로  </a:t>
            </a:r>
            <a:endParaRPr lang="ko-KR" altLang="en-US" sz="20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20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슈퍼마켓 시뮬의 형식의 게임을 </a:t>
            </a:r>
            <a:endParaRPr lang="ko-KR" altLang="en-US" sz="20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20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만들 예정입니다</a:t>
            </a:r>
            <a:endParaRPr lang="ko-KR" altLang="en-US" sz="20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defRPr/>
            </a:pPr>
            <a:endParaRPr lang="ko-KR" altLang="en-US" sz="20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defRPr/>
            </a:pPr>
            <a:endParaRPr lang="ko-KR" altLang="en-US" sz="20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20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20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848" y="1350817"/>
            <a:ext cx="4962832" cy="2784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2364" y="1452562"/>
            <a:ext cx="4781027" cy="2688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685" y="57395"/>
            <a:ext cx="299089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spc="300">
                <a:solidFill>
                  <a:schemeClr val="accent1"/>
                </a:solidFill>
                <a:latin typeface="Pretendard"/>
                <a:ea typeface="Pretendard"/>
                <a:cs typeface="Pretendard"/>
              </a:rPr>
              <a:t> </a:t>
            </a:r>
            <a:endParaRPr lang="ko-KR" altLang="en-US" sz="1050" spc="300">
              <a:solidFill>
                <a:schemeClr val="accen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945" y="47770"/>
            <a:ext cx="3406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주요기능</a:t>
            </a:r>
            <a:endParaRPr lang="ko-KR" altLang="en-US" sz="160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27771" y="0"/>
            <a:ext cx="0" cy="3959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갈매기형 수장 5"/>
          <p:cNvSpPr/>
          <p:nvPr/>
        </p:nvSpPr>
        <p:spPr>
          <a:xfrm>
            <a:off x="7743824" y="3017585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갈매기형 수장 4"/>
          <p:cNvSpPr/>
          <p:nvPr/>
        </p:nvSpPr>
        <p:spPr>
          <a:xfrm>
            <a:off x="4105275" y="3017585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오각형 3"/>
          <p:cNvSpPr/>
          <p:nvPr/>
        </p:nvSpPr>
        <p:spPr>
          <a:xfrm>
            <a:off x="514350" y="3017585"/>
            <a:ext cx="3933825" cy="1399868"/>
          </a:xfrm>
          <a:prstGeom prst="homePlate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 rot="16200000">
            <a:off x="5148592" y="343238"/>
            <a:ext cx="1083466" cy="954318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왼쪽 중괄호 7"/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왼쪽 중괄호 8"/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9694" y="1870696"/>
            <a:ext cx="2870321" cy="529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한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국의 양식장 방식을 기반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9635" y="2078515"/>
            <a:ext cx="18402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/>
              <a:t>판매한 수익으로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912506" y="5780884"/>
            <a:ext cx="5935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물고기를 양식해 판매한 수익으로 사업 확장이 메인컨텐츠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5394" y="3429000"/>
            <a:ext cx="3745099" cy="666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24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물고기를 양식</a:t>
            </a:r>
            <a:r>
              <a:rPr xmlns:mc="http://schemas.openxmlformats.org/markup-compatibility/2006" xmlns:hp="http://schemas.haansoft.com/office/presentation/8.0" lang="EN-US" sz="24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xmlns:mc="http://schemas.openxmlformats.org/markup-compatibility/2006" xmlns:hp="http://schemas.haansoft.com/office/presentation/8.0" sz="24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관리 </a:t>
            </a:r>
            <a:r>
              <a:rPr xmlns:mc="http://schemas.openxmlformats.org/markup-compatibility/2006" xmlns:hp="http://schemas.haansoft.com/office/presentation/8.0" lang="EN-US" sz="24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xmlns:mc="http://schemas.openxmlformats.org/markup-compatibility/2006" xmlns:hp="http://schemas.haansoft.com/office/presentation/8.0" sz="24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판매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8480" y="3118638"/>
            <a:ext cx="2495040" cy="1257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2400" b="0" i="0" u="none" strike="noStrike" mc:Ignorable="hp" hp:hslEmbossed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양식장 건설 및 고급 어류 양식</a:t>
            </a:r>
            <a:endParaRPr lang="ko-KR" altLang="en-US" sz="2400">
              <a:solidFill>
                <a:schemeClr val="lt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96672" y="3429000"/>
            <a:ext cx="2087101" cy="447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양식사업 확장</a:t>
            </a:r>
            <a:endParaRPr lang="ko-KR" altLang="en-US" sz="240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545"/>
      </a:accent1>
      <a:accent2>
        <a:srgbClr val="016bb9"/>
      </a:accent2>
      <a:accent3>
        <a:srgbClr val="018dc8"/>
      </a:accent3>
      <a:accent4>
        <a:srgbClr val="afeffa"/>
      </a:accent4>
      <a:accent5>
        <a:srgbClr val="79bfc5"/>
      </a:accent5>
      <a:accent6>
        <a:srgbClr val="93e3c7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319</ep:Words>
  <ep:PresentationFormat>와이드스크린</ep:PresentationFormat>
  <ep:Paragraphs>112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2023-10-18T01:32:28.000</dcterms:created>
  <dc:creator>206-03</dc:creator>
  <cp:lastModifiedBy>whtjd</cp:lastModifiedBy>
  <dcterms:modified xsi:type="dcterms:W3CDTF">2025-06-15T10:16:07.462</dcterms:modified>
  <cp:revision>59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